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</p:sldIdLst>
  <p:sldSz cy="5143500" cx="9144000"/>
  <p:notesSz cx="6858000" cy="9144000"/>
  <p:embeddedFontLst>
    <p:embeddedFont>
      <p:font typeface="Roboto"/>
      <p:regular r:id="rId36"/>
      <p:bold r:id="rId37"/>
      <p:italic r:id="rId38"/>
      <p:boldItalic r:id="rId3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font" Target="fonts/Roboto-bold.fntdata"/><Relationship Id="rId14" Type="http://schemas.openxmlformats.org/officeDocument/2006/relationships/slide" Target="slides/slide9.xml"/><Relationship Id="rId36" Type="http://schemas.openxmlformats.org/officeDocument/2006/relationships/font" Target="fonts/Roboto-regular.fntdata"/><Relationship Id="rId17" Type="http://schemas.openxmlformats.org/officeDocument/2006/relationships/slide" Target="slides/slide12.xml"/><Relationship Id="rId39" Type="http://schemas.openxmlformats.org/officeDocument/2006/relationships/font" Target="fonts/Roboto-boldItalic.fntdata"/><Relationship Id="rId16" Type="http://schemas.openxmlformats.org/officeDocument/2006/relationships/slide" Target="slides/slide11.xml"/><Relationship Id="rId38" Type="http://schemas.openxmlformats.org/officeDocument/2006/relationships/font" Target="fonts/Roboto-italic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6f73a04f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6f73a0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6ff2141708_0_1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6ff214170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ff2141708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6ff214170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6ff2141708_0_1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6ff2141708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6ff2141708_0_2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6ff2141708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6ff2141708_0_7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6ff2141708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6ff2141708_0_5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6ff2141708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ff2141708_0_10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6ff2141708_0_1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6ff2141708_0_6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6ff2141708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6ff2141708_0_4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6ff2141708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6ff2141708_0_7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6ff2141708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7e6bcd6bbc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7e6bcd6bbc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6ff2141708_0_83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6ff2141708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6ff2141708_0_9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6ff2141708_0_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6ff2141708_0_88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6ff2141708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7ebedb5740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7ebedb574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7ebedb5740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7ebedb574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7ebedb5740_0_16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7ebedb5740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7ebedb5740_0_1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7ebedb574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7ebedb5740_0_22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7ebedb5740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7ebedb5740_0_27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7ebedb5740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7ebedb5740_0_31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7ebedb5740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e6bcd6bbc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e6bcd6bbc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7ebedb5740_0_3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Google Shape;246;g7ebedb5740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e6bcd6bbc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e6bcd6bbc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e6bcd6bbc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e6bcd6bb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do we manage this?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c6f73a04f_0_14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c6f73a04f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6ff2141708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6ff214170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c6f73a04f_0_5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c6f73a04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c6f73a04f_0_9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c6f73a04f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support.google.com/mail/answer/7190?hl=en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Keeping and Deleting User Data T</a:t>
            </a:r>
            <a:r>
              <a:rPr lang="en"/>
              <a:t>hrough GAM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Neil Gloudemans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St. Norbert College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</a:t>
            </a:r>
            <a:endParaRPr/>
          </a:p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can I use this?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can I automate this?</a:t>
            </a:r>
            <a:endParaRPr/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badly can I mess it up?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 Email Syntax</a:t>
            </a:r>
            <a:endParaRPr/>
          </a:p>
        </p:txBody>
      </p:sp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132000" y="2571750"/>
            <a:ext cx="8562000" cy="7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 user &lt;username&gt; || &lt;groupname&gt; || &lt;ouname&gt; || all users  &lt;command&gt;</a:t>
            </a:r>
            <a:endParaRPr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 Email Syntax</a:t>
            </a:r>
            <a:endParaRPr/>
          </a:p>
        </p:txBody>
      </p:sp>
      <p:sp>
        <p:nvSpPr>
          <p:cNvPr id="133" name="Google Shape;133;p24"/>
          <p:cNvSpPr txBox="1"/>
          <p:nvPr>
            <p:ph idx="1" type="body"/>
          </p:nvPr>
        </p:nvSpPr>
        <p:spPr>
          <a:xfrm>
            <a:off x="36625" y="2571750"/>
            <a:ext cx="8909700" cy="7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gam user neil.gloudemans delete messages query "-label:personal" maxtodelete 9999999999</a:t>
            </a:r>
            <a:endParaRPr sz="1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24"/>
          <p:cNvSpPr/>
          <p:nvPr/>
        </p:nvSpPr>
        <p:spPr>
          <a:xfrm rot="-5400000">
            <a:off x="2204675" y="2322900"/>
            <a:ext cx="113700" cy="1265400"/>
          </a:xfrm>
          <a:prstGeom prst="leftBracket">
            <a:avLst>
              <a:gd fmla="val 8333" name="adj"/>
            </a:avLst>
          </a:prstGeom>
          <a:noFill/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4"/>
          <p:cNvSpPr/>
          <p:nvPr/>
        </p:nvSpPr>
        <p:spPr>
          <a:xfrm rot="5400000">
            <a:off x="5504300" y="12900"/>
            <a:ext cx="113700" cy="5231400"/>
          </a:xfrm>
          <a:prstGeom prst="leftBracket">
            <a:avLst>
              <a:gd fmla="val 8333" name="adj"/>
            </a:avLst>
          </a:prstGeom>
          <a:noFill/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4"/>
          <p:cNvSpPr txBox="1"/>
          <p:nvPr/>
        </p:nvSpPr>
        <p:spPr>
          <a:xfrm>
            <a:off x="1657025" y="3055325"/>
            <a:ext cx="1209000" cy="4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User/Group/OU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37" name="Google Shape;137;p24"/>
          <p:cNvSpPr txBox="1"/>
          <p:nvPr/>
        </p:nvSpPr>
        <p:spPr>
          <a:xfrm>
            <a:off x="4029800" y="2110150"/>
            <a:ext cx="2806200" cy="35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Command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 Email Syntax</a:t>
            </a:r>
            <a:endParaRPr/>
          </a:p>
        </p:txBody>
      </p:sp>
      <p:sp>
        <p:nvSpPr>
          <p:cNvPr id="143" name="Google Shape;143;p25"/>
          <p:cNvSpPr txBox="1"/>
          <p:nvPr>
            <p:ph idx="1" type="body"/>
          </p:nvPr>
        </p:nvSpPr>
        <p:spPr>
          <a:xfrm>
            <a:off x="36625" y="2571750"/>
            <a:ext cx="8909700" cy="7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delete messages query "-label:personal" maxtodelete 9999999999</a:t>
            </a:r>
            <a:endParaRPr sz="1400"/>
          </a:p>
          <a:p>
            <a:pPr indent="0" lvl="0" marL="0" rtl="0" algn="ctr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5"/>
          <p:cNvSpPr/>
          <p:nvPr/>
        </p:nvSpPr>
        <p:spPr>
          <a:xfrm rot="5400000">
            <a:off x="2511325" y="1908750"/>
            <a:ext cx="113700" cy="1326000"/>
          </a:xfrm>
          <a:prstGeom prst="leftBracket">
            <a:avLst>
              <a:gd fmla="val 8333" name="adj"/>
            </a:avLst>
          </a:prstGeom>
          <a:noFill/>
          <a:ln cap="flat" cmpd="sng" w="9525">
            <a:solidFill>
              <a:srgbClr val="00F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25"/>
          <p:cNvSpPr txBox="1"/>
          <p:nvPr/>
        </p:nvSpPr>
        <p:spPr>
          <a:xfrm>
            <a:off x="1165050" y="2117475"/>
            <a:ext cx="1883100" cy="36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Type of command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6" name="Google Shape;146;p25"/>
          <p:cNvSpPr/>
          <p:nvPr/>
        </p:nvSpPr>
        <p:spPr>
          <a:xfrm rot="-5400000">
            <a:off x="4075600" y="2127600"/>
            <a:ext cx="113700" cy="1656000"/>
          </a:xfrm>
          <a:prstGeom prst="leftBracket">
            <a:avLst>
              <a:gd fmla="val 8333" name="adj"/>
            </a:avLst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5"/>
          <p:cNvSpPr txBox="1"/>
          <p:nvPr/>
        </p:nvSpPr>
        <p:spPr>
          <a:xfrm>
            <a:off x="3084650" y="3055325"/>
            <a:ext cx="2249400" cy="5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Required Google Query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48" name="Google Shape;148;p25"/>
          <p:cNvSpPr/>
          <p:nvPr/>
        </p:nvSpPr>
        <p:spPr>
          <a:xfrm rot="5400000">
            <a:off x="6042100" y="1435200"/>
            <a:ext cx="113700" cy="2045700"/>
          </a:xfrm>
          <a:prstGeom prst="leftBracket">
            <a:avLst>
              <a:gd fmla="val 8333" name="adj"/>
            </a:avLst>
          </a:prstGeom>
          <a:noFill/>
          <a:ln cap="flat" cmpd="sng" w="9525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5"/>
          <p:cNvSpPr txBox="1"/>
          <p:nvPr/>
        </p:nvSpPr>
        <p:spPr>
          <a:xfrm>
            <a:off x="5334050" y="2088150"/>
            <a:ext cx="1817100" cy="25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Extra parameter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Word on Commands</a:t>
            </a:r>
            <a:endParaRPr/>
          </a:p>
        </p:txBody>
      </p:sp>
      <p:sp>
        <p:nvSpPr>
          <p:cNvPr id="155" name="Google Shape;155;p26"/>
          <p:cNvSpPr txBox="1"/>
          <p:nvPr/>
        </p:nvSpPr>
        <p:spPr>
          <a:xfrm>
            <a:off x="710700" y="1905000"/>
            <a:ext cx="7392900" cy="21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Delete || Trash || Untrash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○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Delete = Totally Gone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○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Trash = Put in trash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○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Untrash = Put back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Word on Queries</a:t>
            </a:r>
            <a:endParaRPr/>
          </a:p>
        </p:txBody>
      </p:sp>
      <p:sp>
        <p:nvSpPr>
          <p:cNvPr id="161" name="Google Shape;161;p27"/>
          <p:cNvSpPr txBox="1"/>
          <p:nvPr/>
        </p:nvSpPr>
        <p:spPr>
          <a:xfrm>
            <a:off x="710700" y="1905000"/>
            <a:ext cx="7392900" cy="14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Use standard GMail search operators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Can also use “-” to exclude parameters you don’t want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Can also combine parameters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○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" -label:personal  before:09/03/2019 "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Go to </a:t>
            </a:r>
            <a:r>
              <a:rPr lang="en" sz="1800" u="sng">
                <a:solidFill>
                  <a:schemeClr val="accent5"/>
                </a:solidFill>
                <a:hlinkClick r:id="rId3"/>
              </a:rPr>
              <a:t>https://support.google.com/mail/answer/7190?hl=en</a:t>
            </a:r>
            <a:r>
              <a:rPr lang="en" sz="1800"/>
              <a:t> for list of all operators</a:t>
            </a:r>
            <a:endParaRPr sz="18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Word on Queries</a:t>
            </a:r>
            <a:endParaRPr/>
          </a:p>
        </p:txBody>
      </p:sp>
      <p:sp>
        <p:nvSpPr>
          <p:cNvPr id="167" name="Google Shape;167;p28"/>
          <p:cNvSpPr txBox="1"/>
          <p:nvPr/>
        </p:nvSpPr>
        <p:spPr>
          <a:xfrm>
            <a:off x="710700" y="1905000"/>
            <a:ext cx="7392900" cy="203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Labels vs Categories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○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Labels = User Created or Auto-created “System Labels”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○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Categories = Auto-filtering tabs in your inbox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Caveats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○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Must search for each category when deleting emails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■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Not included in all mail search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○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Important Label not covered in all mail search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Word on Parameters</a:t>
            </a:r>
            <a:endParaRPr/>
          </a:p>
        </p:txBody>
      </p:sp>
      <p:sp>
        <p:nvSpPr>
          <p:cNvPr id="173" name="Google Shape;173;p29"/>
          <p:cNvSpPr txBox="1"/>
          <p:nvPr/>
        </p:nvSpPr>
        <p:spPr>
          <a:xfrm>
            <a:off x="710700" y="1905000"/>
            <a:ext cx="7392900" cy="14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Maxtodelete || maxtotrash || maxtountrash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Only 1 file touched without parameter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 Email Syntax</a:t>
            </a:r>
            <a:endParaRPr/>
          </a:p>
        </p:txBody>
      </p:sp>
      <p:sp>
        <p:nvSpPr>
          <p:cNvPr id="179" name="Google Shape;179;p30"/>
          <p:cNvSpPr txBox="1"/>
          <p:nvPr/>
        </p:nvSpPr>
        <p:spPr>
          <a:xfrm>
            <a:off x="0" y="1926950"/>
            <a:ext cx="9144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 user </a:t>
            </a:r>
            <a:r>
              <a:rPr lang="en">
                <a:solidFill>
                  <a:srgbClr val="FF0000"/>
                </a:solidFill>
              </a:rPr>
              <a:t>neil.gloudemans</a:t>
            </a:r>
            <a:r>
              <a:rPr lang="en"/>
              <a:t> </a:t>
            </a:r>
            <a:r>
              <a:rPr lang="en">
                <a:solidFill>
                  <a:srgbClr val="00FF00"/>
                </a:solidFill>
              </a:rPr>
              <a:t>delete messages</a:t>
            </a:r>
            <a:r>
              <a:rPr lang="en"/>
              <a:t> </a:t>
            </a:r>
            <a:r>
              <a:rPr lang="en">
                <a:solidFill>
                  <a:schemeClr val="lt2"/>
                </a:solidFill>
              </a:rPr>
              <a:t>query "category:social  -label:personal"</a:t>
            </a:r>
            <a:r>
              <a:rPr lang="en"/>
              <a:t> </a:t>
            </a:r>
            <a:r>
              <a:rPr lang="en">
                <a:solidFill>
                  <a:srgbClr val="0000FF"/>
                </a:solidFill>
              </a:rPr>
              <a:t>maxtodelete 9999999999</a:t>
            </a: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 Email Syntax</a:t>
            </a:r>
            <a:endParaRPr/>
          </a:p>
        </p:txBody>
      </p:sp>
      <p:sp>
        <p:nvSpPr>
          <p:cNvPr id="185" name="Google Shape;185;p31"/>
          <p:cNvSpPr txBox="1"/>
          <p:nvPr/>
        </p:nvSpPr>
        <p:spPr>
          <a:xfrm>
            <a:off x="0" y="1926950"/>
            <a:ext cx="9144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Doit</a:t>
            </a:r>
            <a:endParaRPr sz="240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at SNC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2012 - GSuite brought online for Campus, Replaces Zimbra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2020 - ~12,000 accounts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 Email Syntax</a:t>
            </a:r>
            <a:endParaRPr/>
          </a:p>
        </p:txBody>
      </p:sp>
      <p:sp>
        <p:nvSpPr>
          <p:cNvPr id="191" name="Google Shape;191;p32"/>
          <p:cNvSpPr txBox="1"/>
          <p:nvPr/>
        </p:nvSpPr>
        <p:spPr>
          <a:xfrm>
            <a:off x="0" y="1926950"/>
            <a:ext cx="9144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 user </a:t>
            </a:r>
            <a:r>
              <a:rPr lang="en">
                <a:solidFill>
                  <a:srgbClr val="FF0000"/>
                </a:solidFill>
              </a:rPr>
              <a:t>neil.gloudemans</a:t>
            </a:r>
            <a:r>
              <a:rPr lang="en"/>
              <a:t> </a:t>
            </a:r>
            <a:r>
              <a:rPr lang="en">
                <a:solidFill>
                  <a:srgbClr val="00FF00"/>
                </a:solidFill>
              </a:rPr>
              <a:t>delete messages</a:t>
            </a:r>
            <a:r>
              <a:rPr lang="en"/>
              <a:t> </a:t>
            </a:r>
            <a:r>
              <a:rPr lang="en">
                <a:solidFill>
                  <a:schemeClr val="lt2"/>
                </a:solidFill>
              </a:rPr>
              <a:t>query "category:social  -label:personal"</a:t>
            </a:r>
            <a:r>
              <a:rPr lang="en"/>
              <a:t> </a:t>
            </a:r>
            <a:r>
              <a:rPr lang="en">
                <a:solidFill>
                  <a:srgbClr val="0000FF"/>
                </a:solidFill>
              </a:rPr>
              <a:t>maxtodelete 99999999 </a:t>
            </a:r>
            <a:r>
              <a:rPr lang="en" u="sng">
                <a:solidFill>
                  <a:srgbClr val="0000FF"/>
                </a:solidFill>
              </a:rPr>
              <a:t>doit</a:t>
            </a:r>
            <a:endParaRPr u="sng">
              <a:solidFill>
                <a:srgbClr val="0000FF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Process</a:t>
            </a:r>
            <a:endParaRPr/>
          </a:p>
        </p:txBody>
      </p:sp>
      <p:sp>
        <p:nvSpPr>
          <p:cNvPr id="197" name="Google Shape;197;p33"/>
          <p:cNvSpPr txBox="1"/>
          <p:nvPr/>
        </p:nvSpPr>
        <p:spPr>
          <a:xfrm>
            <a:off x="296400" y="2039975"/>
            <a:ext cx="8438700" cy="28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Create a label you want emails saved to (choose a common one for everyone)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Move any emails you want to it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Build your GAM commands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TEST TEST TEST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Do it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Application</a:t>
            </a:r>
            <a:endParaRPr/>
          </a:p>
        </p:txBody>
      </p:sp>
      <p:sp>
        <p:nvSpPr>
          <p:cNvPr id="203" name="Google Shape;203;p34"/>
          <p:cNvSpPr txBox="1"/>
          <p:nvPr/>
        </p:nvSpPr>
        <p:spPr>
          <a:xfrm>
            <a:off x="366150" y="2092275"/>
            <a:ext cx="8491200" cy="28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Add a date search operator to delete data older than certain date for data retention policy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Clean retiree accounts automatically by using retiree OU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Clean alumni accounts automatically / remove account from groups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●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Put GAM on server and schedule processes</a:t>
            </a:r>
            <a:endParaRPr>
              <a:latin typeface="Roboto"/>
              <a:ea typeface="Roboto"/>
              <a:cs typeface="Roboto"/>
              <a:sym typeface="Roboto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Roboto"/>
              <a:buChar char="○"/>
            </a:pPr>
            <a:r>
              <a:rPr lang="en">
                <a:latin typeface="Roboto"/>
                <a:ea typeface="Roboto"/>
                <a:cs typeface="Roboto"/>
                <a:sym typeface="Roboto"/>
              </a:rPr>
              <a:t>Already done so with adding to groups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Transfer Through GAM</a:t>
            </a:r>
            <a:endParaRPr/>
          </a:p>
        </p:txBody>
      </p:sp>
      <p:sp>
        <p:nvSpPr>
          <p:cNvPr id="209" name="Google Shape;209;p35"/>
          <p:cNvSpPr txBox="1"/>
          <p:nvPr/>
        </p:nvSpPr>
        <p:spPr>
          <a:xfrm>
            <a:off x="366150" y="2092275"/>
            <a:ext cx="8491200" cy="28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●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Used by Drive and Calendar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○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Drive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■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Can transfer all data OR only shared data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13716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○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Calendar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Font typeface="Roboto"/>
              <a:buChar char="■"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Move all appointments to another calendar, and release held resources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Transfer Through GAM</a:t>
            </a:r>
            <a:endParaRPr/>
          </a:p>
        </p:txBody>
      </p:sp>
      <p:sp>
        <p:nvSpPr>
          <p:cNvPr id="215" name="Google Shape;215;p36"/>
          <p:cNvSpPr txBox="1"/>
          <p:nvPr/>
        </p:nvSpPr>
        <p:spPr>
          <a:xfrm>
            <a:off x="366150" y="2092275"/>
            <a:ext cx="8491200" cy="28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Roboto"/>
                <a:ea typeface="Roboto"/>
                <a:cs typeface="Roboto"/>
                <a:sym typeface="Roboto"/>
              </a:rPr>
              <a:t>gam create datatransfer &lt;old owner&gt; &lt;app&gt; &lt;new owner&gt; &lt;parameter&gt; &lt;value&gt;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Transfer Through GAM</a:t>
            </a:r>
            <a:endParaRPr/>
          </a:p>
        </p:txBody>
      </p:sp>
      <p:sp>
        <p:nvSpPr>
          <p:cNvPr id="221" name="Google Shape;221;p37"/>
          <p:cNvSpPr txBox="1"/>
          <p:nvPr/>
        </p:nvSpPr>
        <p:spPr>
          <a:xfrm>
            <a:off x="202800" y="1934850"/>
            <a:ext cx="8491200" cy="28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Calendar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gam create datatransfer neil.gloudemans calendar john.doe release_resources true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Transfer Through GAM</a:t>
            </a:r>
            <a:endParaRPr/>
          </a:p>
        </p:txBody>
      </p:sp>
      <p:sp>
        <p:nvSpPr>
          <p:cNvPr id="227" name="Google Shape;227;p38"/>
          <p:cNvSpPr txBox="1"/>
          <p:nvPr/>
        </p:nvSpPr>
        <p:spPr>
          <a:xfrm>
            <a:off x="202800" y="1934825"/>
            <a:ext cx="8491200" cy="28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Drive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Gam create datatransfer neil.gloudemans drive john.doe privacy_level shared,private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Transfer Through GAM</a:t>
            </a:r>
            <a:endParaRPr/>
          </a:p>
        </p:txBody>
      </p:sp>
      <p:sp>
        <p:nvSpPr>
          <p:cNvPr id="233" name="Google Shape;233;p39"/>
          <p:cNvSpPr txBox="1"/>
          <p:nvPr/>
        </p:nvSpPr>
        <p:spPr>
          <a:xfrm>
            <a:off x="202800" y="1934850"/>
            <a:ext cx="84912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spcBef>
                <a:spcPts val="0"/>
              </a:spcBef>
              <a:spcAft>
                <a:spcPts val="0"/>
              </a:spcAft>
              <a:buSzPts val="1700"/>
              <a:buFont typeface="Roboto"/>
              <a:buChar char="●"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Moving to Personal Drive vs Shared Drives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Font typeface="Roboto"/>
              <a:buChar char="○"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No ownership issues on shared drives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Font typeface="Roboto"/>
              <a:buChar char="○"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Could replace on-prem network drives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-336550" lvl="1" marL="914400" rtl="0" algn="l">
              <a:spcBef>
                <a:spcPts val="0"/>
              </a:spcBef>
              <a:spcAft>
                <a:spcPts val="0"/>
              </a:spcAft>
              <a:buSzPts val="1700"/>
              <a:buFont typeface="Roboto"/>
              <a:buChar char="○"/>
            </a:pPr>
            <a:r>
              <a:rPr b="1" lang="en" sz="1700">
                <a:latin typeface="Roboto"/>
                <a:ea typeface="Roboto"/>
                <a:cs typeface="Roboto"/>
                <a:sym typeface="Roboto"/>
              </a:rPr>
              <a:t>User can do it themselves!</a:t>
            </a:r>
            <a:endParaRPr b="1" sz="1700">
              <a:latin typeface="Roboto"/>
              <a:ea typeface="Roboto"/>
              <a:cs typeface="Roboto"/>
              <a:sym typeface="Roboto"/>
            </a:endParaRPr>
          </a:p>
          <a:p>
            <a:pPr indent="-336550" lvl="2" marL="1371600" rtl="0" algn="l">
              <a:spcBef>
                <a:spcPts val="0"/>
              </a:spcBef>
              <a:spcAft>
                <a:spcPts val="0"/>
              </a:spcAft>
              <a:buSzPts val="1700"/>
              <a:buFont typeface="Roboto"/>
              <a:buChar char="■"/>
            </a:pPr>
            <a:r>
              <a:rPr lang="en" sz="1700">
                <a:latin typeface="Roboto"/>
                <a:ea typeface="Roboto"/>
                <a:cs typeface="Roboto"/>
                <a:sym typeface="Roboto"/>
              </a:rPr>
              <a:t>Enable option in admin roles in Google Admin (per person)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0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Demonstration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41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at SNC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8/23/2019 - 2/17/2020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Emails Received: 24,187,510</a:t>
            </a:r>
            <a:endParaRPr/>
          </a:p>
          <a:p>
            <a:pPr indent="45720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~4.03 m/month</a:t>
            </a:r>
            <a:endParaRPr/>
          </a:p>
          <a:p>
            <a:pPr indent="45720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~134.4 k/day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42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Thank you!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at SNC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8/23/2019 - 2/17/2020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Emails </a:t>
            </a:r>
            <a:r>
              <a:rPr lang="en"/>
              <a:t>Sent: 1,185,700</a:t>
            </a:r>
            <a:endParaRPr/>
          </a:p>
          <a:p>
            <a:pPr indent="45720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~197,616 k/ month</a:t>
            </a:r>
            <a:endParaRPr/>
          </a:p>
          <a:p>
            <a:pPr indent="45720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~6,587 k/ day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Google at SNC</a:t>
            </a:r>
            <a:endParaRPr/>
          </a:p>
        </p:txBody>
      </p:sp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9422" y="1755475"/>
            <a:ext cx="1925150" cy="31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Dilemma</a:t>
            </a:r>
            <a:endParaRPr/>
          </a:p>
        </p:txBody>
      </p:sp>
      <p:sp>
        <p:nvSpPr>
          <p:cNvPr id="98" name="Google Shape;98;p18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Alumni and retirees can keep accounts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Overflow of data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Dilemma</a:t>
            </a:r>
            <a:endParaRPr/>
          </a:p>
        </p:txBody>
      </p:sp>
      <p:sp>
        <p:nvSpPr>
          <p:cNvPr id="104" name="Google Shape;104;p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How do we move and/or erase data from the account while still keeping the account intact?</a:t>
            </a:r>
            <a:endParaRPr sz="18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GAM</a:t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Command-line tool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Utilizes Google Admin SDK API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Windows, Mac, Linux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Gmail, Drive, Calendar, Cloudprint, Classroom, Security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Bulk Changes (passwords, create, update, edit)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